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05" r:id="rId2"/>
    <p:sldId id="258" r:id="rId3"/>
    <p:sldId id="264" r:id="rId4"/>
    <p:sldId id="294" r:id="rId5"/>
    <p:sldId id="295" r:id="rId6"/>
    <p:sldId id="316" r:id="rId7"/>
    <p:sldId id="317" r:id="rId8"/>
    <p:sldId id="296" r:id="rId9"/>
    <p:sldId id="310" r:id="rId10"/>
    <p:sldId id="308" r:id="rId11"/>
    <p:sldId id="306" r:id="rId12"/>
    <p:sldId id="318" r:id="rId13"/>
    <p:sldId id="319" r:id="rId14"/>
    <p:sldId id="320" r:id="rId15"/>
    <p:sldId id="297" r:id="rId16"/>
    <p:sldId id="311" r:id="rId17"/>
  </p:sldIdLst>
  <p:sldSz cx="9144000" cy="6858000" type="screen4x3"/>
  <p:notesSz cx="6797675" cy="9926638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A8D"/>
    <a:srgbClr val="4A3580"/>
    <a:srgbClr val="8D358B"/>
    <a:srgbClr val="31B8BD"/>
    <a:srgbClr val="B0DFF9"/>
    <a:srgbClr val="0FAD94"/>
    <a:srgbClr val="2DB6BC"/>
    <a:srgbClr val="775CBC"/>
    <a:srgbClr val="E5007E"/>
    <a:srgbClr val="E84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476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Roboto" panose="02000000000000000000" pitchFamily="2" charset="0"/>
              </a:rPr>
              <a:t>14/01/2021</a:t>
            </a:fld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14/01/2021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nit Title Slide">
    <p:bg>
      <p:bgPr>
        <a:solidFill>
          <a:srgbClr val="31B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1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latin typeface="Twinkl" pitchFamily="50" charset="0"/>
                <a:ea typeface="Roboto" panose="02000000000000000000" pitchFamily="2" charset="0"/>
              </a:rPr>
              <a:t>Statement 1 Lorem ipsum </a:t>
            </a:r>
            <a:r>
              <a:rPr lang="en-GB" b="0" i="0" dirty="0" err="1">
                <a:latin typeface="Twinkl" pitchFamily="50" charset="0"/>
                <a:ea typeface="Roboto" panose="02000000000000000000" pitchFamily="2" charset="0"/>
              </a:rPr>
              <a:t>dolor</a:t>
            </a:r>
            <a:r>
              <a:rPr lang="en-GB" b="0" i="0" dirty="0">
                <a:latin typeface="Twinkl" pitchFamily="50" charset="0"/>
                <a:ea typeface="Roboto" panose="02000000000000000000" pitchFamily="2" charset="0"/>
              </a:rPr>
              <a:t> sit </a:t>
            </a:r>
            <a:r>
              <a:rPr lang="en-GB" b="0" i="0" dirty="0" err="1">
                <a:latin typeface="Twinkl" pitchFamily="50" charset="0"/>
                <a:ea typeface="Roboto" panose="02000000000000000000" pitchFamily="2" charset="0"/>
              </a:rPr>
              <a:t>amet</a:t>
            </a:r>
            <a:r>
              <a:rPr lang="en-GB" b="0" i="0" dirty="0">
                <a:latin typeface="Twinkl" pitchFamily="50" charset="0"/>
                <a:ea typeface="Roboto" panose="02000000000000000000" pitchFamily="2" charset="0"/>
              </a:rPr>
              <a:t>, </a:t>
            </a:r>
            <a:r>
              <a:rPr lang="en-GB" b="0" i="0" dirty="0" err="1">
                <a:latin typeface="Twinkl" pitchFamily="50" charset="0"/>
                <a:ea typeface="Roboto" panose="02000000000000000000" pitchFamily="2" charset="0"/>
              </a:rPr>
              <a:t>consectetur</a:t>
            </a:r>
            <a:r>
              <a:rPr lang="en-GB" b="0" i="0" dirty="0">
                <a:latin typeface="Twinkl" pitchFamily="50" charset="0"/>
                <a:ea typeface="Roboto" panose="02000000000000000000" pitchFamily="2" charset="0"/>
              </a:rPr>
              <a:t> </a:t>
            </a:r>
            <a:r>
              <a:rPr lang="en-GB" b="0" i="0" dirty="0" err="1">
                <a:latin typeface="Twinkl" pitchFamily="50" charset="0"/>
                <a:ea typeface="Roboto" panose="02000000000000000000" pitchFamily="2" charset="0"/>
              </a:rPr>
              <a:t>adipiscing</a:t>
            </a:r>
            <a:r>
              <a:rPr lang="en-GB" b="0" i="0" dirty="0">
                <a:latin typeface="Twinkl" pitchFamily="50" charset="0"/>
                <a:ea typeface="Roboto" panose="02000000000000000000" pitchFamily="2" charset="0"/>
              </a:rPr>
              <a:t> </a:t>
            </a:r>
            <a:r>
              <a:rPr lang="en-GB" b="0" i="0" dirty="0" err="1">
                <a:latin typeface="Twinkl" pitchFamily="50" charset="0"/>
                <a:ea typeface="Roboto" panose="02000000000000000000" pitchFamily="2" charset="0"/>
              </a:rPr>
              <a:t>elit</a:t>
            </a:r>
            <a:r>
              <a:rPr lang="en-GB" b="0" i="0" dirty="0">
                <a:latin typeface="Twinkl" pitchFamily="50" charset="0"/>
                <a:ea typeface="Roboto" panose="02000000000000000000" pitchFamily="2" charset="0"/>
              </a:rPr>
              <a:t>.</a:t>
            </a:r>
          </a:p>
          <a:p>
            <a:r>
              <a:rPr lang="en-GB" b="0" i="0" dirty="0">
                <a:latin typeface="Twinkl" pitchFamily="50" charset="0"/>
                <a:ea typeface="Roboto" panose="02000000000000000000" pitchFamily="2" charset="0"/>
              </a:rPr>
              <a:t>Statement 2</a:t>
            </a:r>
          </a:p>
          <a:p>
            <a:pPr lvl="1"/>
            <a:r>
              <a:rPr lang="en-GB" b="0" i="0" dirty="0">
                <a:latin typeface="Twinkl" pitchFamily="50" charset="0"/>
                <a:ea typeface="Roboto" panose="02000000000000000000" pitchFamily="2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5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7" r:id="rId3"/>
    <p:sldLayoutId id="2147483662" r:id="rId4"/>
    <p:sldLayoutId id="2147483663" r:id="rId5"/>
    <p:sldLayoutId id="2147483666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lif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pinterest.com/pin/658792251716356033/&amp;psig=AOvVaw2WdxTMsEDwlLuogz1zVOx-&amp;ust=1610623993938000&amp;source=images&amp;cd=vfe&amp;ved=0CAIQjRxqFwoTCKCpxoromO4CFQAAAAAdAAAAABA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238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39753" y="6464798"/>
            <a:ext cx="4302786" cy="20456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PSHE and Citizenship | UKS2 | Living in the Wider World | Diverse Britain | Identities | Lesson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1051093"/>
            <a:ext cx="1614353" cy="934372"/>
          </a:xfrm>
          <a:prstGeom prst="rect">
            <a:avLst/>
          </a:prstGeom>
        </p:spPr>
      </p:pic>
      <p:sp>
        <p:nvSpPr>
          <p:cNvPr id="6" name="Text Placeholder 16"/>
          <p:cNvSpPr txBox="1">
            <a:spLocks/>
          </p:cNvSpPr>
          <p:nvPr/>
        </p:nvSpPr>
        <p:spPr>
          <a:xfrm>
            <a:off x="971600" y="3199950"/>
            <a:ext cx="7200800" cy="543989"/>
          </a:xfrm>
          <a:prstGeom prst="roundRect">
            <a:avLst>
              <a:gd name="adj" fmla="val 2585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Living in the Wider World | Diverse Britain</a:t>
            </a:r>
          </a:p>
        </p:txBody>
      </p:sp>
      <p:sp>
        <p:nvSpPr>
          <p:cNvPr id="7" name="Title 17"/>
          <p:cNvSpPr txBox="1">
            <a:spLocks/>
          </p:cNvSpPr>
          <p:nvPr/>
        </p:nvSpPr>
        <p:spPr>
          <a:xfrm>
            <a:off x="755650" y="2359034"/>
            <a:ext cx="7632700" cy="655294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PSHE and Citizenship</a:t>
            </a:r>
          </a:p>
        </p:txBody>
      </p:sp>
    </p:spTree>
    <p:extLst>
      <p:ext uri="{BB962C8B-B14F-4D97-AF65-F5344CB8AC3E}">
        <p14:creationId xmlns:p14="http://schemas.microsoft.com/office/powerpoint/2010/main" val="14076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7A048E-3C0F-4147-ADCA-28AA34A91C9C}"/>
              </a:ext>
            </a:extLst>
          </p:cNvPr>
          <p:cNvSpPr/>
          <p:nvPr/>
        </p:nvSpPr>
        <p:spPr>
          <a:xfrm>
            <a:off x="827582" y="5858487"/>
            <a:ext cx="7416825" cy="444269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6AF612-0543-4B97-BB09-1978003C1687}"/>
              </a:ext>
            </a:extLst>
          </p:cNvPr>
          <p:cNvSpPr/>
          <p:nvPr/>
        </p:nvSpPr>
        <p:spPr>
          <a:xfrm>
            <a:off x="827582" y="3106128"/>
            <a:ext cx="7416825" cy="1042952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72EFF-D95A-4302-85B1-F060358EBCE3}"/>
              </a:ext>
            </a:extLst>
          </p:cNvPr>
          <p:cNvSpPr/>
          <p:nvPr/>
        </p:nvSpPr>
        <p:spPr>
          <a:xfrm>
            <a:off x="827582" y="1487069"/>
            <a:ext cx="7416825" cy="782060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A696E-C022-4CC3-A6BA-2D7C30F6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Respect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9109B-A3C4-4F44-AE49-2284BA41ED51}"/>
              </a:ext>
            </a:extLst>
          </p:cNvPr>
          <p:cNvSpPr/>
          <p:nvPr/>
        </p:nvSpPr>
        <p:spPr>
          <a:xfrm>
            <a:off x="994301" y="1526256"/>
            <a:ext cx="710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have seen that there are people of many different </a:t>
            </a:r>
            <a:r>
              <a:rPr lang="en-GB" dirty="0" smtClean="0">
                <a:solidFill>
                  <a:schemeClr val="bg1"/>
                </a:solidFill>
              </a:rPr>
              <a:t>people </a:t>
            </a:r>
            <a:r>
              <a:rPr lang="en-GB" dirty="0">
                <a:solidFill>
                  <a:schemeClr val="bg1"/>
                </a:solidFill>
              </a:rPr>
              <a:t>living in our nation.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D8DBCE-5DC3-48D6-B9B6-7A73FE2D2EFF}"/>
              </a:ext>
            </a:extLst>
          </p:cNvPr>
          <p:cNvSpPr/>
          <p:nvPr/>
        </p:nvSpPr>
        <p:spPr>
          <a:xfrm>
            <a:off x="1987517" y="2243984"/>
            <a:ext cx="7101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 is important to show respect to </a:t>
            </a:r>
            <a:r>
              <a:rPr lang="en-GB" dirty="0" smtClean="0"/>
              <a:t>everyone!</a:t>
            </a:r>
          </a:p>
          <a:p>
            <a:endParaRPr lang="en-GB" dirty="0" smtClean="0"/>
          </a:p>
          <a:p>
            <a:r>
              <a:rPr lang="en-GB" dirty="0" smtClean="0"/>
              <a:t>		</a:t>
            </a:r>
            <a:r>
              <a:rPr lang="en-GB" u="sng" dirty="0" smtClean="0"/>
              <a:t>Task 2</a:t>
            </a:r>
            <a:endParaRPr lang="en-GB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71233-A63A-4629-A427-C3DD3C0E3836}"/>
              </a:ext>
            </a:extLst>
          </p:cNvPr>
          <p:cNvSpPr/>
          <p:nvPr/>
        </p:nvSpPr>
        <p:spPr>
          <a:xfrm>
            <a:off x="998570" y="3157047"/>
            <a:ext cx="710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Try to answer these </a:t>
            </a:r>
            <a:r>
              <a:rPr lang="en-GB" dirty="0">
                <a:solidFill>
                  <a:schemeClr val="bg1"/>
                </a:solidFill>
              </a:rPr>
              <a:t>questions. Record your thoughts in any way you choose </a:t>
            </a:r>
            <a:r>
              <a:rPr lang="en-GB" dirty="0" smtClean="0">
                <a:solidFill>
                  <a:schemeClr val="bg1"/>
                </a:solidFill>
              </a:rPr>
              <a:t>speak to someone, on paper or pictures etc.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A97DC-0940-450D-B15F-3E0BFEACC33D}"/>
              </a:ext>
            </a:extLst>
          </p:cNvPr>
          <p:cNvSpPr/>
          <p:nvPr/>
        </p:nvSpPr>
        <p:spPr>
          <a:xfrm>
            <a:off x="1466622" y="4255928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What is respect?</a:t>
            </a:r>
          </a:p>
          <a:p>
            <a:pPr algn="ctr"/>
            <a:r>
              <a:rPr lang="en-GB" dirty="0"/>
              <a:t>What different ways can we show respect to others?</a:t>
            </a:r>
          </a:p>
          <a:p>
            <a:pPr algn="ctr"/>
            <a:r>
              <a:rPr lang="en-GB" dirty="0"/>
              <a:t>Why is showing respect to all people, whatever their faith </a:t>
            </a:r>
            <a:r>
              <a:rPr lang="en-GB" dirty="0" smtClean="0"/>
              <a:t>ethnicity, sexual orientation, race, etc. important</a:t>
            </a:r>
            <a:r>
              <a:rPr lang="en-GB" dirty="0"/>
              <a:t>?</a:t>
            </a:r>
          </a:p>
          <a:p>
            <a:pPr algn="ctr"/>
            <a:r>
              <a:rPr lang="en-GB" dirty="0"/>
              <a:t>How does showing respect to others make them feel?</a:t>
            </a:r>
          </a:p>
        </p:txBody>
      </p:sp>
      <p:pic>
        <p:nvPicPr>
          <p:cNvPr id="8" name="Group Work">
            <a:extLst>
              <a:ext uri="{FF2B5EF4-FFF2-40B4-BE49-F238E27FC236}">
                <a16:creationId xmlns:a16="http://schemas.microsoft.com/office/drawing/2014/main" id="{91F35F95-D14C-4F83-8B98-A4501BA1A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2985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8C74F8-F4AA-460A-BC1A-7D900BD3C2F7}"/>
              </a:ext>
            </a:extLst>
          </p:cNvPr>
          <p:cNvSpPr/>
          <p:nvPr/>
        </p:nvSpPr>
        <p:spPr>
          <a:xfrm>
            <a:off x="683567" y="4714455"/>
            <a:ext cx="7010767" cy="785542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EA54CE-C92C-4F3C-8F3D-6C7135750BFF}"/>
              </a:ext>
            </a:extLst>
          </p:cNvPr>
          <p:cNvSpPr/>
          <p:nvPr/>
        </p:nvSpPr>
        <p:spPr>
          <a:xfrm>
            <a:off x="683567" y="2992809"/>
            <a:ext cx="6984777" cy="785542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43D22F-4A10-4052-81CE-0A3F4386D46B}"/>
              </a:ext>
            </a:extLst>
          </p:cNvPr>
          <p:cNvSpPr/>
          <p:nvPr/>
        </p:nvSpPr>
        <p:spPr>
          <a:xfrm>
            <a:off x="683568" y="1556792"/>
            <a:ext cx="7764324" cy="785542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902049" y="4329216"/>
            <a:ext cx="1577281" cy="1569992"/>
            <a:chOff x="6574042" y="4512842"/>
            <a:chExt cx="1577281" cy="1569992"/>
          </a:xfrm>
        </p:grpSpPr>
        <p:sp>
          <p:nvSpPr>
            <p:cNvPr id="7" name="Oval 6">
              <a:hlinkClick r:id="" action="ppaction://noaction"/>
            </p:cNvPr>
            <p:cNvSpPr/>
            <p:nvPr/>
          </p:nvSpPr>
          <p:spPr>
            <a:xfrm>
              <a:off x="6574042" y="4512842"/>
              <a:ext cx="1569992" cy="1569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hlinkClick r:id="" action="ppaction://noaction"/>
            </p:cNvPr>
            <p:cNvSpPr/>
            <p:nvPr/>
          </p:nvSpPr>
          <p:spPr>
            <a:xfrm>
              <a:off x="6581331" y="5184718"/>
              <a:ext cx="156999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</a:rPr>
                <a:t>Reflecting 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9FDB619-1317-4130-9D9A-B90900BC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Respect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1C13C-29F4-4EF8-97DA-D88A107E203A}"/>
              </a:ext>
            </a:extLst>
          </p:cNvPr>
          <p:cNvSpPr/>
          <p:nvPr/>
        </p:nvSpPr>
        <p:spPr>
          <a:xfrm>
            <a:off x="786814" y="1626398"/>
            <a:ext cx="7529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can show respect to others by accepting who they are, where they come from and what they </a:t>
            </a:r>
            <a:r>
              <a:rPr lang="en-GB" dirty="0" smtClean="0">
                <a:solidFill>
                  <a:schemeClr val="bg1"/>
                </a:solidFill>
              </a:rPr>
              <a:t>believe and how they live their life.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5998FA-2478-4F20-9F4E-2E967F09AFC4}"/>
              </a:ext>
            </a:extLst>
          </p:cNvPr>
          <p:cNvSpPr/>
          <p:nvPr/>
        </p:nvSpPr>
        <p:spPr>
          <a:xfrm>
            <a:off x="786815" y="2344737"/>
            <a:ext cx="5873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can smile and be friendly to all people, wherever they come from or whatever they do.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08C873-1421-4F52-B2DE-82CB1649B9BE}"/>
              </a:ext>
            </a:extLst>
          </p:cNvPr>
          <p:cNvSpPr/>
          <p:nvPr/>
        </p:nvSpPr>
        <p:spPr>
          <a:xfrm>
            <a:off x="755579" y="3060012"/>
            <a:ext cx="5904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can take time to find out about people, asking them questions about their </a:t>
            </a:r>
            <a:r>
              <a:rPr lang="en-GB" dirty="0" smtClean="0">
                <a:solidFill>
                  <a:schemeClr val="bg1"/>
                </a:solidFill>
              </a:rPr>
              <a:t>way </a:t>
            </a:r>
            <a:r>
              <a:rPr lang="en-GB" dirty="0">
                <a:solidFill>
                  <a:schemeClr val="bg1"/>
                </a:solidFill>
              </a:rPr>
              <a:t>of life.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13C052-83BC-4756-8AE9-5B33401D1A2F}"/>
              </a:ext>
            </a:extLst>
          </p:cNvPr>
          <p:cNvSpPr/>
          <p:nvPr/>
        </p:nvSpPr>
        <p:spPr>
          <a:xfrm>
            <a:off x="755577" y="3778351"/>
            <a:ext cx="5904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Showing respect to all people, whatever their </a:t>
            </a:r>
            <a:r>
              <a:rPr lang="en-GB" dirty="0" smtClean="0"/>
              <a:t>faith, race, sexuality or ethnicity can </a:t>
            </a:r>
            <a:r>
              <a:rPr lang="en-GB" dirty="0"/>
              <a:t>help make our country a happier, more harmonious place.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A9524B-4181-478A-8E32-FC01C8517C25}"/>
              </a:ext>
            </a:extLst>
          </p:cNvPr>
          <p:cNvSpPr/>
          <p:nvPr/>
        </p:nvSpPr>
        <p:spPr>
          <a:xfrm>
            <a:off x="755576" y="4784061"/>
            <a:ext cx="5904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can also learn a lot from our differences too. We are very fortunate to live in such a diverse nation.</a:t>
            </a:r>
          </a:p>
        </p:txBody>
      </p:sp>
      <p:pic>
        <p:nvPicPr>
          <p:cNvPr id="18" name="Group Work">
            <a:extLst>
              <a:ext uri="{FF2B5EF4-FFF2-40B4-BE49-F238E27FC236}">
                <a16:creationId xmlns:a16="http://schemas.microsoft.com/office/drawing/2014/main" id="{778283E6-6201-6A48-A1ED-A0D9780DD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4048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013" y="-233363"/>
            <a:ext cx="10106025" cy="73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0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388" y="-242888"/>
            <a:ext cx="1001077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388" y="-247650"/>
            <a:ext cx="10010775" cy="7353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46FF62-34E2-4049-908F-2B4B020D6A64}"/>
              </a:ext>
            </a:extLst>
          </p:cNvPr>
          <p:cNvSpPr/>
          <p:nvPr/>
        </p:nvSpPr>
        <p:spPr>
          <a:xfrm>
            <a:off x="236005" y="683660"/>
            <a:ext cx="434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Task 3</a:t>
            </a:r>
          </a:p>
          <a:p>
            <a:r>
              <a:rPr lang="en-GB" sz="1600" dirty="0" smtClean="0"/>
              <a:t>Have a think about these questions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085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E14C5A-C811-406B-B0BF-1947FDED779B}"/>
              </a:ext>
            </a:extLst>
          </p:cNvPr>
          <p:cNvSpPr/>
          <p:nvPr/>
        </p:nvSpPr>
        <p:spPr>
          <a:xfrm>
            <a:off x="683568" y="2126716"/>
            <a:ext cx="4824536" cy="942244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0CD47-08FB-47DF-AA6E-6EFCC3833690}"/>
              </a:ext>
            </a:extLst>
          </p:cNvPr>
          <p:cNvSpPr/>
          <p:nvPr/>
        </p:nvSpPr>
        <p:spPr>
          <a:xfrm>
            <a:off x="683568" y="5142316"/>
            <a:ext cx="4536504" cy="1059852"/>
          </a:xfrm>
          <a:prstGeom prst="rect">
            <a:avLst/>
          </a:prstGeom>
          <a:solidFill>
            <a:srgbClr val="775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091671-63F4-4DAE-9C40-BCB62286A5C0}"/>
              </a:ext>
            </a:extLst>
          </p:cNvPr>
          <p:cNvSpPr/>
          <p:nvPr/>
        </p:nvSpPr>
        <p:spPr>
          <a:xfrm>
            <a:off x="695463" y="4611002"/>
            <a:ext cx="4536504" cy="483788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Showing Respect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EE5E57CC-5FB0-41A8-9C7E-78EE37303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4048"/>
            <a:ext cx="864000" cy="86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46FF62-34E2-4049-908F-2B4B020D6A64}"/>
              </a:ext>
            </a:extLst>
          </p:cNvPr>
          <p:cNvSpPr/>
          <p:nvPr/>
        </p:nvSpPr>
        <p:spPr>
          <a:xfrm>
            <a:off x="731782" y="1214167"/>
            <a:ext cx="4344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Task 4</a:t>
            </a:r>
          </a:p>
          <a:p>
            <a:r>
              <a:rPr lang="en-GB" sz="1600" dirty="0" smtClean="0"/>
              <a:t>Showing </a:t>
            </a:r>
            <a:r>
              <a:rPr lang="en-GB" sz="1600" dirty="0"/>
              <a:t>respect to all people, </a:t>
            </a:r>
            <a:r>
              <a:rPr lang="en-GB" sz="1600" dirty="0" smtClean="0"/>
              <a:t>however they live their life, </a:t>
            </a:r>
            <a:r>
              <a:rPr lang="en-GB" sz="1600" dirty="0"/>
              <a:t>has a positive impact.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C3AF0-55E6-4A7F-ACCF-DE3A39DE572F}"/>
              </a:ext>
            </a:extLst>
          </p:cNvPr>
          <p:cNvSpPr/>
          <p:nvPr/>
        </p:nvSpPr>
        <p:spPr>
          <a:xfrm>
            <a:off x="737991" y="3837299"/>
            <a:ext cx="3762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What images are you going to include?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EE789-B62A-4718-93A7-BD8BB32187D2}"/>
              </a:ext>
            </a:extLst>
          </p:cNvPr>
          <p:cNvSpPr/>
          <p:nvPr/>
        </p:nvSpPr>
        <p:spPr>
          <a:xfrm>
            <a:off x="731782" y="474443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Word Bank: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F7909-7841-480D-9FC7-07E81CFFCCD6}"/>
              </a:ext>
            </a:extLst>
          </p:cNvPr>
          <p:cNvSpPr/>
          <p:nvPr/>
        </p:nvSpPr>
        <p:spPr>
          <a:xfrm>
            <a:off x="683568" y="5088068"/>
            <a:ext cx="5904656" cy="1200329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faith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similarity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consequence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9CE09E-ED42-43F6-B890-92E70FCAB15F}"/>
              </a:ext>
            </a:extLst>
          </p:cNvPr>
          <p:cNvSpPr/>
          <p:nvPr/>
        </p:nvSpPr>
        <p:spPr>
          <a:xfrm>
            <a:off x="923699" y="2045164"/>
            <a:ext cx="4344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Design a poster to encourage others in </a:t>
            </a:r>
            <a:r>
              <a:rPr lang="en-GB" sz="1600" dirty="0" smtClean="0">
                <a:solidFill>
                  <a:schemeClr val="bg1"/>
                </a:solidFill>
              </a:rPr>
              <a:t>your community to </a:t>
            </a:r>
            <a:r>
              <a:rPr lang="en-GB" sz="1600" dirty="0">
                <a:solidFill>
                  <a:schemeClr val="bg1"/>
                </a:solidFill>
              </a:rPr>
              <a:t>show respect to everyone, explaining how to do this and why it is important.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D0C907-77C9-416A-B0A0-E57DC1774924}"/>
              </a:ext>
            </a:extLst>
          </p:cNvPr>
          <p:cNvSpPr/>
          <p:nvPr/>
        </p:nvSpPr>
        <p:spPr>
          <a:xfrm>
            <a:off x="731782" y="3212976"/>
            <a:ext cx="434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What information are you going to include on your poster?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DE141C-DE9B-445E-A40D-38D0F122ECBC}"/>
              </a:ext>
            </a:extLst>
          </p:cNvPr>
          <p:cNvSpPr/>
          <p:nvPr/>
        </p:nvSpPr>
        <p:spPr>
          <a:xfrm>
            <a:off x="731782" y="4211685"/>
            <a:ext cx="3143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How are you going to set it out?</a:t>
            </a:r>
          </a:p>
        </p:txBody>
      </p:sp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23CE7B5E-D5CD-374D-9CED-6EE012A34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"/>
          <a:stretch/>
        </p:blipFill>
        <p:spPr>
          <a:xfrm>
            <a:off x="5320925" y="1643583"/>
            <a:ext cx="3215193" cy="4161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8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8" grpId="0" animBg="1"/>
      <p:bldP spid="4" grpId="0"/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740670-276C-0547-A7AE-245C2D53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1" dirty="0">
                <a:latin typeface="Twinkl" pitchFamily="2" charset="77"/>
              </a:rPr>
              <a:t>How Does It Feel?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3B078B-8333-FE47-A1AB-59F8CCC60335}"/>
              </a:ext>
            </a:extLst>
          </p:cNvPr>
          <p:cNvGrpSpPr/>
          <p:nvPr/>
        </p:nvGrpSpPr>
        <p:grpSpPr>
          <a:xfrm>
            <a:off x="611560" y="1473202"/>
            <a:ext cx="7920880" cy="2114824"/>
            <a:chOff x="611560" y="1473202"/>
            <a:chExt cx="7920880" cy="21148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A19242-A432-5048-A212-A4B145BFB1DD}"/>
                </a:ext>
              </a:extLst>
            </p:cNvPr>
            <p:cNvSpPr/>
            <p:nvPr/>
          </p:nvSpPr>
          <p:spPr>
            <a:xfrm>
              <a:off x="611560" y="1473202"/>
              <a:ext cx="7920880" cy="2114824"/>
            </a:xfrm>
            <a:prstGeom prst="rect">
              <a:avLst/>
            </a:prstGeom>
            <a:solidFill>
              <a:srgbClr val="4A3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3CBDC0A-2832-8E40-8FD9-5140CB7CC7FB}"/>
                </a:ext>
              </a:extLst>
            </p:cNvPr>
            <p:cNvSpPr/>
            <p:nvPr/>
          </p:nvSpPr>
          <p:spPr>
            <a:xfrm>
              <a:off x="755576" y="1556700"/>
              <a:ext cx="763284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Showing respect to others, those who are similar and those who are different, has a positive impact. Let’s all choose to be respectful of all people and their </a:t>
              </a:r>
              <a:r>
                <a:rPr lang="en-GB" dirty="0" smtClean="0">
                  <a:solidFill>
                    <a:schemeClr val="bg1"/>
                  </a:solidFill>
                </a:rPr>
                <a:t>way </a:t>
              </a:r>
              <a:r>
                <a:rPr lang="en-GB" dirty="0">
                  <a:solidFill>
                    <a:schemeClr val="bg1"/>
                  </a:solidFill>
                </a:rPr>
                <a:t>of life and make a positive difference to the nation we live in. </a:t>
              </a:r>
              <a:r>
                <a:rPr lang="en-GB" dirty="0">
                  <a:solidFill>
                    <a:schemeClr val="bg1"/>
                  </a:solidFill>
                  <a:latin typeface="Twinkl" pitchFamily="2" charset="77"/>
                </a:rPr>
                <a:t>All people are equal, no one person or group of people is more important, special or deserving than another. It is the right of all people to live a happy, safe, healthy and fulfilling life and it is all of our responsibility to do all we can to protect the rights of all human beings.</a:t>
              </a:r>
              <a:endParaRPr lang="en-US" dirty="0">
                <a:solidFill>
                  <a:schemeClr val="bg1"/>
                </a:solidFill>
                <a:latin typeface="Twinkl" pitchFamily="2" charset="77"/>
              </a:endParaRPr>
            </a:p>
          </p:txBody>
        </p:sp>
      </p:grp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98B2A9-EACA-0249-94FB-D5B540CA3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31" y="3588025"/>
            <a:ext cx="4644008" cy="33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292E55C7-D4EC-234F-9CEB-604CC17FAC7C}"/>
              </a:ext>
            </a:extLst>
          </p:cNvPr>
          <p:cNvSpPr/>
          <p:nvPr/>
        </p:nvSpPr>
        <p:spPr>
          <a:xfrm>
            <a:off x="4114800" y="537321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19872" y="134076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Celebrating Difference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b="1" dirty="0">
                <a:latin typeface="Twinkl" pitchFamily="2" charset="0"/>
              </a:rPr>
              <a:t>The Big Questions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543600"/>
            <a:ext cx="864000" cy="86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5AF53-6230-4F6A-8C29-631F27320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90883"/>
            <a:ext cx="3202840" cy="3590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0A782-0E17-4212-9A74-51D1A44ECC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2790883"/>
            <a:ext cx="3456384" cy="3590445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3A64DA4-F608-4695-BB58-33BD573D97EC}"/>
              </a:ext>
            </a:extLst>
          </p:cNvPr>
          <p:cNvSpPr/>
          <p:nvPr/>
        </p:nvSpPr>
        <p:spPr>
          <a:xfrm>
            <a:off x="1115616" y="1501628"/>
            <a:ext cx="2304256" cy="991267"/>
          </a:xfrm>
          <a:prstGeom prst="wedgeRectCallout">
            <a:avLst>
              <a:gd name="adj1" fmla="val -16464"/>
              <a:gd name="adj2" fmla="val 62500"/>
            </a:avLst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What kind of people live in our nation?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DF14B54-FE7A-43C3-9B3C-2A0F80528857}"/>
              </a:ext>
            </a:extLst>
          </p:cNvPr>
          <p:cNvSpPr/>
          <p:nvPr/>
        </p:nvSpPr>
        <p:spPr>
          <a:xfrm>
            <a:off x="3491880" y="1501628"/>
            <a:ext cx="4608512" cy="991267"/>
          </a:xfrm>
          <a:prstGeom prst="wedgeRectCallout">
            <a:avLst>
              <a:gd name="adj1" fmla="val 16235"/>
              <a:gd name="adj2" fmla="val 71238"/>
            </a:avLst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How can we show respect for people </a:t>
            </a:r>
            <a:r>
              <a:rPr lang="en-GB" dirty="0" smtClean="0"/>
              <a:t>whose lives are different </a:t>
            </a:r>
            <a:r>
              <a:rPr lang="en-GB" dirty="0"/>
              <a:t>to </a:t>
            </a:r>
            <a:r>
              <a:rPr lang="en-GB" dirty="0" smtClean="0"/>
              <a:t>ours?</a:t>
            </a:r>
            <a:endParaRPr lang="en-GB" dirty="0"/>
          </a:p>
        </p:txBody>
      </p:sp>
      <p:pic>
        <p:nvPicPr>
          <p:cNvPr id="2" name="PS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19773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9C92E3-AF38-4496-8A1D-605934EB49A3}"/>
              </a:ext>
            </a:extLst>
          </p:cNvPr>
          <p:cNvSpPr/>
          <p:nvPr/>
        </p:nvSpPr>
        <p:spPr>
          <a:xfrm>
            <a:off x="1043608" y="1573815"/>
            <a:ext cx="6624736" cy="473402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British People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F1C120-F6B6-4B14-BB14-1666C238CC22}"/>
              </a:ext>
            </a:extLst>
          </p:cNvPr>
          <p:cNvSpPr/>
          <p:nvPr/>
        </p:nvSpPr>
        <p:spPr>
          <a:xfrm>
            <a:off x="1691680" y="1627899"/>
            <a:ext cx="5591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kind of people do you think live in our nation?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2CF44C-C470-4B22-A766-46D006A6FF22}"/>
              </a:ext>
            </a:extLst>
          </p:cNvPr>
          <p:cNvSpPr/>
          <p:nvPr/>
        </p:nvSpPr>
        <p:spPr>
          <a:xfrm>
            <a:off x="1895129" y="2916399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/>
              <a:t>Task 1</a:t>
            </a:r>
          </a:p>
          <a:p>
            <a:pPr algn="ctr"/>
            <a:endParaRPr lang="en-GB" u="sng" dirty="0" smtClean="0"/>
          </a:p>
          <a:p>
            <a:pPr algn="ctr"/>
            <a:r>
              <a:rPr lang="en-GB" dirty="0" smtClean="0"/>
              <a:t>Write/draw </a:t>
            </a:r>
            <a:r>
              <a:rPr lang="en-GB" dirty="0"/>
              <a:t>your thoughts </a:t>
            </a:r>
            <a:r>
              <a:rPr lang="en-GB" dirty="0" smtClean="0"/>
              <a:t>onto a separate page- be creative with this </a:t>
            </a:r>
          </a:p>
          <a:p>
            <a:pPr algn="ctr"/>
            <a:r>
              <a:rPr lang="en-GB" dirty="0" smtClean="0"/>
              <a:t>(an example of how you might lay this out is on the next slide).</a:t>
            </a:r>
            <a:endParaRPr lang="en-GB" dirty="0"/>
          </a:p>
        </p:txBody>
      </p:sp>
      <p:pic>
        <p:nvPicPr>
          <p:cNvPr id="8" name="Pairs">
            <a:extLst>
              <a:ext uri="{FF2B5EF4-FFF2-40B4-BE49-F238E27FC236}">
                <a16:creationId xmlns:a16="http://schemas.microsoft.com/office/drawing/2014/main" id="{85090E08-93EE-4560-BDA9-C9A2CF473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00" y="540000"/>
            <a:ext cx="864000" cy="86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B0815-734D-403C-8EEB-998AA8ECB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76" y="1453164"/>
            <a:ext cx="1528645" cy="4766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FF89B-D93A-4310-83C5-F7BB79E0F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321896"/>
            <a:ext cx="2303834" cy="49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0075" cy="994306"/>
          </a:xfrm>
        </p:spPr>
        <p:txBody>
          <a:bodyPr/>
          <a:lstStyle/>
          <a:p>
            <a:r>
              <a:rPr lang="en-GB" dirty="0" smtClean="0"/>
              <a:t>Idea Page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12" y="1098998"/>
            <a:ext cx="3824858" cy="1951260"/>
          </a:xfrm>
          <a:prstGeom prst="rect">
            <a:avLst/>
          </a:prstGeom>
        </p:spPr>
      </p:pic>
      <p:pic>
        <p:nvPicPr>
          <p:cNvPr id="4" name="Picture 3" descr="Image result for how to draw the outline of a person | Fashion design  template, Fashion design sketches, Fashion sketch template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2" y="464500"/>
            <a:ext cx="2074545" cy="5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rot="20746406">
            <a:off x="6386679" y="1824562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Christians 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 rot="20746406">
            <a:off x="6920099" y="1873589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Muslims 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 rot="16556931">
            <a:off x="6138466" y="3553877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Black people 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 rot="4814447">
            <a:off x="6840836" y="3476682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White people 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 rot="19793090">
            <a:off x="2980324" y="1240375"/>
            <a:ext cx="1992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People of different races </a:t>
            </a:r>
            <a:endParaRPr lang="en-GB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2967" y="1561364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Tall people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2316" y="1846108"/>
            <a:ext cx="1574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People with different sexual orientations 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1873143"/>
            <a:ext cx="1574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People in wheel chairs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601064" y="2092927"/>
            <a:ext cx="1574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People who are deaf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 rot="4814447">
            <a:off x="6711901" y="2511657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People of different races 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7971" y="3304419"/>
            <a:ext cx="44532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You may want to lay your ideas out in a person or flag template. Maybe in the outline of Great Britain?</a:t>
            </a:r>
          </a:p>
          <a:p>
            <a:endParaRPr lang="en-GB" sz="1400" dirty="0" smtClean="0"/>
          </a:p>
          <a:p>
            <a:r>
              <a:rPr lang="en-GB" sz="1400" dirty="0" smtClean="0"/>
              <a:t>You may want to draw pictures to represent your thoughts. </a:t>
            </a:r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Think of as many ideas as you can of different types of people that live in our nation.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046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BAD1D0-11C5-4AC1-8B23-F9FBC683F04C}"/>
              </a:ext>
            </a:extLst>
          </p:cNvPr>
          <p:cNvSpPr/>
          <p:nvPr/>
        </p:nvSpPr>
        <p:spPr>
          <a:xfrm>
            <a:off x="1115616" y="5098708"/>
            <a:ext cx="7056784" cy="706556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7F5325-1A8C-49C4-9363-CB523B978D08}"/>
              </a:ext>
            </a:extLst>
          </p:cNvPr>
          <p:cNvSpPr/>
          <p:nvPr/>
        </p:nvSpPr>
        <p:spPr>
          <a:xfrm>
            <a:off x="1586883" y="3081175"/>
            <a:ext cx="6264696" cy="473402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C92E3-AF38-4496-8A1D-605934EB49A3}"/>
              </a:ext>
            </a:extLst>
          </p:cNvPr>
          <p:cNvSpPr/>
          <p:nvPr/>
        </p:nvSpPr>
        <p:spPr>
          <a:xfrm>
            <a:off x="1043608" y="1573815"/>
            <a:ext cx="6624736" cy="473402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British People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F1C120-F6B6-4B14-BB14-1666C238CC22}"/>
              </a:ext>
            </a:extLst>
          </p:cNvPr>
          <p:cNvSpPr/>
          <p:nvPr/>
        </p:nvSpPr>
        <p:spPr>
          <a:xfrm>
            <a:off x="1691680" y="1627899"/>
            <a:ext cx="5591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kind of people do you think live in our nation?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2CF44C-C470-4B22-A766-46D006A6FF22}"/>
              </a:ext>
            </a:extLst>
          </p:cNvPr>
          <p:cNvSpPr/>
          <p:nvPr/>
        </p:nvSpPr>
        <p:spPr>
          <a:xfrm>
            <a:off x="1802200" y="221097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93DF4-2ED7-4C55-B480-356EDB555D95}"/>
              </a:ext>
            </a:extLst>
          </p:cNvPr>
          <p:cNvSpPr/>
          <p:nvPr/>
        </p:nvSpPr>
        <p:spPr>
          <a:xfrm>
            <a:off x="2925740" y="2374735"/>
            <a:ext cx="3323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Look at all of </a:t>
            </a:r>
            <a:r>
              <a:rPr lang="en-GB" dirty="0" smtClean="0"/>
              <a:t>your </a:t>
            </a:r>
            <a:r>
              <a:rPr lang="en-GB" dirty="0"/>
              <a:t>ideas.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2580B-52C6-4949-B2F9-0CDD5EC6199C}"/>
              </a:ext>
            </a:extLst>
          </p:cNvPr>
          <p:cNvSpPr/>
          <p:nvPr/>
        </p:nvSpPr>
        <p:spPr>
          <a:xfrm>
            <a:off x="2763699" y="396245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Hopefully you notice what a </a:t>
            </a:r>
            <a:r>
              <a:rPr lang="en-GB" dirty="0"/>
              <a:t>diverse </a:t>
            </a:r>
            <a:r>
              <a:rPr lang="en-GB" dirty="0" smtClean="0"/>
              <a:t>nation we live in!</a:t>
            </a:r>
            <a:endParaRPr lang="en-GB" dirty="0"/>
          </a:p>
        </p:txBody>
      </p:sp>
      <p:pic>
        <p:nvPicPr>
          <p:cNvPr id="8" name="Pairs">
            <a:extLst>
              <a:ext uri="{FF2B5EF4-FFF2-40B4-BE49-F238E27FC236}">
                <a16:creationId xmlns:a16="http://schemas.microsoft.com/office/drawing/2014/main" id="{85090E08-93EE-4560-BDA9-C9A2CF473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00" y="540000"/>
            <a:ext cx="864000" cy="86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B0815-734D-403C-8EEB-998AA8ECB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76" y="1453164"/>
            <a:ext cx="1528645" cy="4766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FF89B-D93A-4310-83C5-F7BB79E0F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321896"/>
            <a:ext cx="2303834" cy="49154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E1C3F7-2B84-4318-9607-56FBF3876637}"/>
              </a:ext>
            </a:extLst>
          </p:cNvPr>
          <p:cNvSpPr/>
          <p:nvPr/>
        </p:nvSpPr>
        <p:spPr>
          <a:xfrm>
            <a:off x="2809975" y="5123300"/>
            <a:ext cx="3668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Why do you think this is something to be celebrated?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3E3974-64CC-4A25-847F-AB5D37DDFE48}"/>
              </a:ext>
            </a:extLst>
          </p:cNvPr>
          <p:cNvSpPr/>
          <p:nvPr/>
        </p:nvSpPr>
        <p:spPr>
          <a:xfrm>
            <a:off x="3415317" y="3166374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16430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3" grpId="0"/>
      <p:bldP spid="4" grpId="0"/>
      <p:bldP spid="6" grpId="0"/>
      <p:bldP spid="7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4D113C-662A-4885-9D64-B10E553C006F}"/>
              </a:ext>
            </a:extLst>
          </p:cNvPr>
          <p:cNvSpPr/>
          <p:nvPr/>
        </p:nvSpPr>
        <p:spPr>
          <a:xfrm>
            <a:off x="1979712" y="882784"/>
            <a:ext cx="3368462" cy="446892"/>
          </a:xfrm>
          <a:prstGeom prst="rect">
            <a:avLst/>
          </a:prstGeom>
          <a:solidFill>
            <a:srgbClr val="4A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E3E56A-6EDF-48BC-BBA6-B8F0A1519C10}"/>
              </a:ext>
            </a:extLst>
          </p:cNvPr>
          <p:cNvSpPr/>
          <p:nvPr/>
        </p:nvSpPr>
        <p:spPr>
          <a:xfrm>
            <a:off x="1979712" y="905838"/>
            <a:ext cx="372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Our nation is a diverse society.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8909D1-E86E-4744-AF6B-FFDD3ACA861A}"/>
              </a:ext>
            </a:extLst>
          </p:cNvPr>
          <p:cNvGrpSpPr/>
          <p:nvPr/>
        </p:nvGrpSpPr>
        <p:grpSpPr>
          <a:xfrm>
            <a:off x="683568" y="4530647"/>
            <a:ext cx="3440471" cy="446892"/>
            <a:chOff x="699481" y="5192583"/>
            <a:chExt cx="3440471" cy="4468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6F7260-705B-4395-B133-025414AC60A9}"/>
                </a:ext>
              </a:extLst>
            </p:cNvPr>
            <p:cNvSpPr/>
            <p:nvPr/>
          </p:nvSpPr>
          <p:spPr>
            <a:xfrm>
              <a:off x="699482" y="5192583"/>
              <a:ext cx="3440470" cy="446892"/>
            </a:xfrm>
            <a:prstGeom prst="rect">
              <a:avLst/>
            </a:prstGeom>
            <a:solidFill>
              <a:srgbClr val="4A3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2CFCE2-3A26-4990-A807-2B948CDDA6B0}"/>
                </a:ext>
              </a:extLst>
            </p:cNvPr>
            <p:cNvSpPr/>
            <p:nvPr/>
          </p:nvSpPr>
          <p:spPr>
            <a:xfrm>
              <a:off x="699481" y="5235595"/>
              <a:ext cx="34404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Our nation is also a democracy.</a:t>
              </a:r>
            </a:p>
          </p:txBody>
        </p:sp>
      </p:grpSp>
      <p:pic>
        <p:nvPicPr>
          <p:cNvPr id="6" name="Whole Class">
            <a:extLst>
              <a:ext uri="{FF2B5EF4-FFF2-40B4-BE49-F238E27FC236}">
                <a16:creationId xmlns:a16="http://schemas.microsoft.com/office/drawing/2014/main" id="{3DD5C55E-5819-48B9-A3A4-BD56E9ACD0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4048"/>
            <a:ext cx="1238498" cy="86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0D9242-39AA-4F96-AFEE-54827415ADEA}"/>
              </a:ext>
            </a:extLst>
          </p:cNvPr>
          <p:cNvSpPr/>
          <p:nvPr/>
        </p:nvSpPr>
        <p:spPr>
          <a:xfrm>
            <a:off x="827584" y="1456016"/>
            <a:ext cx="45205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means that there are many differences between the people living here. There are people of different cultures, traditions, </a:t>
            </a:r>
            <a:r>
              <a:rPr lang="en-GB" dirty="0" smtClean="0"/>
              <a:t>sexual orientations, genders, mental and physical abilities, beliefs</a:t>
            </a:r>
            <a:r>
              <a:rPr lang="en-GB" dirty="0"/>
              <a:t>, </a:t>
            </a:r>
            <a:r>
              <a:rPr lang="en-GB" dirty="0" smtClean="0"/>
              <a:t>religions </a:t>
            </a:r>
            <a:r>
              <a:rPr lang="en-GB" dirty="0"/>
              <a:t>and ethnicities. This is something which makes our nation an exciting place to live. Diversity helps us to learn and grow as people. It is something to be celebrated.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7B9E3D-7D55-46B3-8398-5E8324DFC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0604" y="1850421"/>
            <a:ext cx="3440469" cy="39972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590FC-98F9-BF46-8B82-83B81C5F163F}"/>
              </a:ext>
            </a:extLst>
          </p:cNvPr>
          <p:cNvGrpSpPr/>
          <p:nvPr/>
        </p:nvGrpSpPr>
        <p:grpSpPr>
          <a:xfrm>
            <a:off x="252971" y="5208273"/>
            <a:ext cx="8064896" cy="748402"/>
            <a:chOff x="252971" y="5208273"/>
            <a:chExt cx="8064896" cy="7484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716DB9-E7AD-7A41-B643-A763F83701D7}"/>
                </a:ext>
              </a:extLst>
            </p:cNvPr>
            <p:cNvSpPr/>
            <p:nvPr/>
          </p:nvSpPr>
          <p:spPr>
            <a:xfrm>
              <a:off x="669759" y="5208273"/>
              <a:ext cx="7504092" cy="748402"/>
            </a:xfrm>
            <a:prstGeom prst="rect">
              <a:avLst/>
            </a:prstGeom>
            <a:solidFill>
              <a:srgbClr val="4A3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148325-2F1F-8C45-A25F-74B8B714A949}"/>
                </a:ext>
              </a:extLst>
            </p:cNvPr>
            <p:cNvSpPr/>
            <p:nvPr/>
          </p:nvSpPr>
          <p:spPr>
            <a:xfrm>
              <a:off x="252971" y="5208273"/>
              <a:ext cx="8064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/>
              <a:r>
                <a:rPr lang="en-GB" dirty="0">
                  <a:solidFill>
                    <a:schemeClr val="bg1"/>
                  </a:solidFill>
                </a:rPr>
                <a:t>This means there is a belief in freedom and equality between all people and that the British government is based on this belief.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8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6D3BB3-5C90-B847-86C9-09350FE3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Respect</a:t>
            </a:r>
            <a:endParaRPr lang="en-GB" b="1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DE47F1-2DDC-3547-A3D3-D63509B21FD6}"/>
              </a:ext>
            </a:extLst>
          </p:cNvPr>
          <p:cNvSpPr/>
          <p:nvPr/>
        </p:nvSpPr>
        <p:spPr>
          <a:xfrm>
            <a:off x="110427" y="1717315"/>
            <a:ext cx="4752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GB" dirty="0">
                <a:solidFill>
                  <a:srgbClr val="000000"/>
                </a:solidFill>
              </a:rPr>
              <a:t>Every human has the </a:t>
            </a:r>
            <a:r>
              <a:rPr lang="en-GB" b="1" dirty="0">
                <a:solidFill>
                  <a:srgbClr val="000000"/>
                </a:solidFill>
              </a:rPr>
              <a:t>right</a:t>
            </a:r>
            <a:r>
              <a:rPr lang="en-GB" dirty="0">
                <a:solidFill>
                  <a:srgbClr val="000000"/>
                </a:solidFill>
              </a:rPr>
              <a:t> to live a safe, happy, healthy and fulfilling life no matter who they are, where they are from or how they choose to live their life. It is all of our </a:t>
            </a:r>
            <a:r>
              <a:rPr lang="en-GB" b="1" dirty="0">
                <a:solidFill>
                  <a:srgbClr val="000000"/>
                </a:solidFill>
              </a:rPr>
              <a:t>responsibility</a:t>
            </a:r>
            <a:r>
              <a:rPr lang="en-GB" dirty="0">
                <a:solidFill>
                  <a:srgbClr val="000000"/>
                </a:solidFill>
              </a:rPr>
              <a:t> to help the rights of others in our community and throughout the world to be met. 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ED4FE2-180B-6547-86AA-CBC0C14D5DAE}"/>
              </a:ext>
            </a:extLst>
          </p:cNvPr>
          <p:cNvGrpSpPr/>
          <p:nvPr/>
        </p:nvGrpSpPr>
        <p:grpSpPr>
          <a:xfrm>
            <a:off x="215633" y="3719149"/>
            <a:ext cx="4392489" cy="2308324"/>
            <a:chOff x="312995" y="4489820"/>
            <a:chExt cx="4392489" cy="23083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25FE7F-7FE0-134C-8323-6FCE989ABD1F}"/>
                </a:ext>
              </a:extLst>
            </p:cNvPr>
            <p:cNvSpPr/>
            <p:nvPr/>
          </p:nvSpPr>
          <p:spPr>
            <a:xfrm>
              <a:off x="740316" y="4733934"/>
              <a:ext cx="3965168" cy="1543099"/>
            </a:xfrm>
            <a:prstGeom prst="rect">
              <a:avLst/>
            </a:prstGeom>
            <a:solidFill>
              <a:srgbClr val="4A3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4DA260-469D-184B-A6A0-DDA6F34DE317}"/>
                </a:ext>
              </a:extLst>
            </p:cNvPr>
            <p:cNvSpPr/>
            <p:nvPr/>
          </p:nvSpPr>
          <p:spPr>
            <a:xfrm>
              <a:off x="312995" y="4489820"/>
              <a:ext cx="425900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/>
              <a:r>
                <a:rPr lang="en-GB" dirty="0"/>
                <a:t/>
              </a:r>
              <a:br>
                <a:rPr lang="en-GB" dirty="0"/>
              </a:br>
              <a:r>
                <a:rPr lang="en-GB" dirty="0">
                  <a:solidFill>
                    <a:schemeClr val="bg1"/>
                  </a:solidFill>
                </a:rPr>
                <a:t>Being British is about </a:t>
              </a:r>
              <a:r>
                <a:rPr lang="en-GB" b="1" dirty="0">
                  <a:solidFill>
                    <a:schemeClr val="bg1"/>
                  </a:solidFill>
                </a:rPr>
                <a:t>respecting</a:t>
              </a:r>
              <a:r>
                <a:rPr lang="en-GB" dirty="0">
                  <a:solidFill>
                    <a:schemeClr val="bg1"/>
                  </a:solidFill>
                </a:rPr>
                <a:t> and </a:t>
              </a:r>
              <a:r>
                <a:rPr lang="en-GB" b="1" dirty="0">
                  <a:solidFill>
                    <a:schemeClr val="bg1"/>
                  </a:solidFill>
                </a:rPr>
                <a:t>valuing</a:t>
              </a:r>
              <a:r>
                <a:rPr lang="en-GB" dirty="0">
                  <a:solidFill>
                    <a:schemeClr val="bg1"/>
                  </a:solidFill>
                </a:rPr>
                <a:t> each other’s differences and treating all people with </a:t>
              </a:r>
              <a:r>
                <a:rPr lang="en-GB" b="1" dirty="0">
                  <a:solidFill>
                    <a:schemeClr val="bg1"/>
                  </a:solidFill>
                </a:rPr>
                <a:t>kindness</a:t>
              </a:r>
              <a:r>
                <a:rPr lang="en-GB" dirty="0">
                  <a:solidFill>
                    <a:schemeClr val="bg1"/>
                  </a:solidFill>
                </a:rPr>
                <a:t>. This is something to be very proud of!</a:t>
              </a:r>
            </a:p>
            <a:p>
              <a:r>
                <a:rPr lang="en-GB" dirty="0"/>
                <a:t/>
              </a:r>
              <a:br>
                <a:rPr lang="en-GB" dirty="0"/>
              </a:br>
              <a:endParaRPr lang="en-US" dirty="0"/>
            </a:p>
          </p:txBody>
        </p:sp>
      </p:grpSp>
      <p:pic>
        <p:nvPicPr>
          <p:cNvPr id="15" name="Picture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DB269F7-BAE4-B441-B2F6-FBC527187E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4"/>
          <a:stretch/>
        </p:blipFill>
        <p:spPr>
          <a:xfrm>
            <a:off x="5020429" y="2636912"/>
            <a:ext cx="3483191" cy="37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sson Presentation Template V3.pptx" id="{BD22C60B-9D81-44C0-A3F9-67E897C5E883}" vid="{687BE05C-1CC9-436A-B2E1-F304FF0A4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456</TotalTime>
  <Words>818</Words>
  <Application>Microsoft Office PowerPoint</Application>
  <PresentationFormat>On-screen Show (4:3)</PresentationFormat>
  <Paragraphs>82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Roboto</vt:lpstr>
      <vt:lpstr>Arial</vt:lpstr>
      <vt:lpstr>Twinkl</vt:lpstr>
      <vt:lpstr>Office Theme</vt:lpstr>
      <vt:lpstr>PowerPoint Presentation</vt:lpstr>
      <vt:lpstr>PowerPoint Presentation</vt:lpstr>
      <vt:lpstr>The Big Questions</vt:lpstr>
      <vt:lpstr>PowerPoint Presentation</vt:lpstr>
      <vt:lpstr>British People</vt:lpstr>
      <vt:lpstr>Idea Page</vt:lpstr>
      <vt:lpstr>British People</vt:lpstr>
      <vt:lpstr>PowerPoint Presentation</vt:lpstr>
      <vt:lpstr>Respect</vt:lpstr>
      <vt:lpstr>Respect</vt:lpstr>
      <vt:lpstr>Respect</vt:lpstr>
      <vt:lpstr>PowerPoint Presentation</vt:lpstr>
      <vt:lpstr>PowerPoint Presentation</vt:lpstr>
      <vt:lpstr>PowerPoint Presentation</vt:lpstr>
      <vt:lpstr>Showing Respect</vt:lpstr>
      <vt:lpstr>How Does It Feel?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Webb</dc:creator>
  <cp:lastModifiedBy>Susie Porter</cp:lastModifiedBy>
  <cp:revision>47</cp:revision>
  <cp:lastPrinted>2021-01-14T11:59:10Z</cp:lastPrinted>
  <dcterms:created xsi:type="dcterms:W3CDTF">2018-04-04T07:22:14Z</dcterms:created>
  <dcterms:modified xsi:type="dcterms:W3CDTF">2021-01-14T12:05:49Z</dcterms:modified>
</cp:coreProperties>
</file>