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handoutMasterIdLst>
    <p:handoutMasterId r:id="rId13"/>
  </p:handoutMasterIdLst>
  <p:sldIdLst>
    <p:sldId id="258" r:id="rId2"/>
    <p:sldId id="274" r:id="rId3"/>
    <p:sldId id="275" r:id="rId4"/>
    <p:sldId id="276" r:id="rId5"/>
    <p:sldId id="277" r:id="rId6"/>
    <p:sldId id="278" r:id="rId7"/>
    <p:sldId id="279" r:id="rId8"/>
    <p:sldId id="280" r:id="rId9"/>
    <p:sldId id="281"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Sassoon Infant Rg" panose="02000503030000020003" charset="0"/>
      <p:regular r:id="rId18"/>
      <p:bold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2358"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08B"/>
    <a:srgbClr val="FAF4D6"/>
    <a:srgbClr val="FAFCED"/>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1350" y="66"/>
      </p:cViewPr>
      <p:guideLst>
        <p:guide orient="horz" pos="2160"/>
        <p:guide pos="2880"/>
        <p:guide pos="340"/>
        <p:guide orient="horz" pos="3974"/>
        <p:guide pos="2358"/>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t>What Is Easter?</a:t>
            </a:r>
          </a:p>
        </p:txBody>
      </p:sp>
      <p:sp>
        <p:nvSpPr>
          <p:cNvPr id="9219" name="Rectangle 4"/>
          <p:cNvSpPr>
            <a:spLocks noChangeArrowheads="1"/>
          </p:cNvSpPr>
          <p:nvPr/>
        </p:nvSpPr>
        <p:spPr bwMode="auto">
          <a:xfrm>
            <a:off x="755650" y="1324470"/>
            <a:ext cx="76327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rPr>
              <a:t>Easter is a celebration full of fun, happiness, colourful Easter eggs, cute bunnies, and spring lambs! </a:t>
            </a:r>
          </a:p>
          <a:p>
            <a:pPr algn="ctr">
              <a:lnSpc>
                <a:spcPct val="100000"/>
              </a:lnSpc>
              <a:spcBef>
                <a:spcPct val="0"/>
              </a:spcBef>
              <a:buFontTx/>
              <a:buNone/>
            </a:pPr>
            <a:endParaRPr lang="en-GB" altLang="en-US" dirty="0">
              <a:solidFill>
                <a:schemeClr val="tx1"/>
              </a:solidFill>
            </a:endParaRPr>
          </a:p>
          <a:p>
            <a:pPr algn="ctr">
              <a:lnSpc>
                <a:spcPct val="100000"/>
              </a:lnSpc>
              <a:spcBef>
                <a:spcPct val="0"/>
              </a:spcBef>
              <a:buFontTx/>
              <a:buNone/>
            </a:pPr>
            <a:r>
              <a:rPr lang="en-GB" altLang="en-US" dirty="0">
                <a:solidFill>
                  <a:schemeClr val="tx1"/>
                </a:solidFill>
              </a:rPr>
              <a:t>But Easter is also an important religious celebration for Christians. It is a time to remember Jesus’ suffering and how he rose again</a:t>
            </a:r>
            <a:r>
              <a:rPr lang="en-GB" altLang="en-US">
                <a:solidFill>
                  <a:schemeClr val="tx1"/>
                </a:solidFill>
              </a:rPr>
              <a:t>. </a:t>
            </a:r>
            <a:endParaRPr lang="en-GB" altLang="en-US" dirty="0">
              <a:solidFill>
                <a:schemeClr val="tx1"/>
              </a:solidFill>
            </a:endParaRPr>
          </a:p>
          <a:p>
            <a:pPr algn="ctr">
              <a:lnSpc>
                <a:spcPct val="100000"/>
              </a:lnSpc>
              <a:spcBef>
                <a:spcPct val="0"/>
              </a:spcBef>
              <a:buFontTx/>
              <a:buNone/>
            </a:pPr>
            <a:endParaRPr lang="en-GB" altLang="en-US" dirty="0">
              <a:solidFill>
                <a:schemeClr val="tx1"/>
              </a:solidFill>
            </a:endParaRPr>
          </a:p>
          <a:p>
            <a:pPr algn="ctr">
              <a:lnSpc>
                <a:spcPct val="100000"/>
              </a:lnSpc>
              <a:spcBef>
                <a:spcPct val="0"/>
              </a:spcBef>
              <a:buFontTx/>
              <a:buNone/>
            </a:pPr>
            <a:r>
              <a:rPr lang="en-GB" altLang="en-US" dirty="0">
                <a:solidFill>
                  <a:schemeClr val="tx1"/>
                </a:solidFill>
              </a:rPr>
              <a:t>The week leading up to Easter Sunday is called </a:t>
            </a:r>
            <a:r>
              <a:rPr lang="en-GB" altLang="en-US" b="1" dirty="0">
                <a:solidFill>
                  <a:schemeClr val="tx1"/>
                </a:solidFill>
              </a:rPr>
              <a:t>Holy Week. </a:t>
            </a:r>
            <a:r>
              <a:rPr lang="en-GB" altLang="en-US" dirty="0">
                <a:solidFill>
                  <a:schemeClr val="tx1"/>
                </a:solidFill>
              </a:rPr>
              <a:t>There are several important days during </a:t>
            </a:r>
            <a:r>
              <a:rPr lang="en-GB" altLang="en-US" b="1" dirty="0">
                <a:solidFill>
                  <a:schemeClr val="tx1"/>
                </a:solidFill>
              </a:rPr>
              <a:t>Holy Week.</a:t>
            </a:r>
          </a:p>
          <a:p>
            <a:pPr algn="ctr">
              <a:lnSpc>
                <a:spcPct val="100000"/>
              </a:lnSpc>
              <a:spcBef>
                <a:spcPct val="0"/>
              </a:spcBef>
              <a:buFontTx/>
              <a:buNone/>
            </a:pPr>
            <a:endParaRPr lang="en-GB" altLang="en-US" b="1" dirty="0">
              <a:solidFill>
                <a:schemeClr val="tx1"/>
              </a:solidFill>
            </a:endParaRPr>
          </a:p>
          <a:p>
            <a:pPr algn="ctr">
              <a:lnSpc>
                <a:spcPct val="100000"/>
              </a:lnSpc>
              <a:spcBef>
                <a:spcPct val="0"/>
              </a:spcBef>
              <a:buFontTx/>
              <a:buNone/>
            </a:pPr>
            <a:r>
              <a:rPr lang="en-GB" altLang="en-US" b="1" dirty="0">
                <a:solidFill>
                  <a:schemeClr val="tx1"/>
                </a:solidFill>
              </a:rPr>
              <a:t>Maundy Thursday </a:t>
            </a:r>
            <a:r>
              <a:rPr lang="en-GB" altLang="en-US" dirty="0">
                <a:solidFill>
                  <a:schemeClr val="tx1"/>
                </a:solidFill>
              </a:rPr>
              <a:t>(when The Last Supper happened) </a:t>
            </a:r>
          </a:p>
          <a:p>
            <a:pPr algn="ctr">
              <a:lnSpc>
                <a:spcPct val="100000"/>
              </a:lnSpc>
              <a:spcBef>
                <a:spcPct val="0"/>
              </a:spcBef>
              <a:buFontTx/>
              <a:buNone/>
            </a:pPr>
            <a:r>
              <a:rPr lang="en-GB" altLang="en-US" b="1" dirty="0">
                <a:solidFill>
                  <a:schemeClr val="tx1"/>
                </a:solidFill>
              </a:rPr>
              <a:t>Good Friday </a:t>
            </a:r>
            <a:r>
              <a:rPr lang="en-GB" altLang="en-US" dirty="0">
                <a:solidFill>
                  <a:schemeClr val="tx1"/>
                </a:solidFill>
              </a:rPr>
              <a:t>(when Jesus died on the cross) </a:t>
            </a:r>
          </a:p>
          <a:p>
            <a:pPr algn="ctr">
              <a:lnSpc>
                <a:spcPct val="100000"/>
              </a:lnSpc>
              <a:spcBef>
                <a:spcPct val="0"/>
              </a:spcBef>
              <a:buFontTx/>
              <a:buNone/>
            </a:pPr>
            <a:r>
              <a:rPr lang="en-GB" altLang="en-US" b="1" dirty="0">
                <a:solidFill>
                  <a:schemeClr val="tx1"/>
                </a:solidFill>
              </a:rPr>
              <a:t>Easter Sunday</a:t>
            </a:r>
            <a:r>
              <a:rPr lang="en-GB" altLang="en-US" dirty="0">
                <a:solidFill>
                  <a:schemeClr val="tx1"/>
                </a:solidFill>
              </a:rPr>
              <a:t> (when Jesus was resurrected)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5320" y="4290247"/>
            <a:ext cx="2799258" cy="252139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4142935"/>
            <a:ext cx="1602006" cy="2521390"/>
          </a:xfrm>
          <a:prstGeom prst="rect">
            <a:avLst/>
          </a:prstGeom>
        </p:spPr>
      </p:pic>
    </p:spTree>
    <p:extLst>
      <p:ext uri="{BB962C8B-B14F-4D97-AF65-F5344CB8AC3E}">
        <p14:creationId xmlns:p14="http://schemas.microsoft.com/office/powerpoint/2010/main" val="36034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3417" t="5486" r="5204" b="3700"/>
          <a:stretch/>
        </p:blipFill>
        <p:spPr>
          <a:xfrm>
            <a:off x="0" y="0"/>
            <a:ext cx="9144000" cy="6858000"/>
          </a:xfrm>
          <a:prstGeom prst="rect">
            <a:avLst/>
          </a:prstGeom>
        </p:spPr>
      </p:pic>
      <p:sp>
        <p:nvSpPr>
          <p:cNvPr id="10242" name="Title 20"/>
          <p:cNvSpPr>
            <a:spLocks noGrp="1"/>
          </p:cNvSpPr>
          <p:nvPr>
            <p:ph type="title"/>
          </p:nvPr>
        </p:nvSpPr>
        <p:spPr>
          <a:xfrm>
            <a:off x="457201" y="479425"/>
            <a:ext cx="4114800" cy="993775"/>
          </a:xfrm>
        </p:spPr>
        <p:txBody>
          <a:bodyPr/>
          <a:lstStyle/>
          <a:p>
            <a:pPr eaLnBrk="1" hangingPunct="1"/>
            <a:r>
              <a:rPr lang="en-GB" altLang="en-US" sz="3600" dirty="0"/>
              <a:t>Cross</a:t>
            </a:r>
          </a:p>
        </p:txBody>
      </p:sp>
      <p:sp>
        <p:nvSpPr>
          <p:cNvPr id="7" name="Rectangle 6"/>
          <p:cNvSpPr/>
          <p:nvPr/>
        </p:nvSpPr>
        <p:spPr>
          <a:xfrm>
            <a:off x="755650" y="4749800"/>
            <a:ext cx="7632700" cy="13430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nSpc>
                <a:spcPct val="120000"/>
              </a:lnSpc>
              <a:defRPr/>
            </a:pPr>
            <a:r>
              <a:rPr lang="en-GB" altLang="en-US" dirty="0">
                <a:solidFill>
                  <a:schemeClr val="tx1"/>
                </a:solidFill>
              </a:rPr>
              <a:t>Jesus was crucified on a cross. Christians believe He rose again after His death to be with God in Heaven.</a:t>
            </a:r>
          </a:p>
        </p:txBody>
      </p:sp>
    </p:spTree>
    <p:extLst>
      <p:ext uri="{BB962C8B-B14F-4D97-AF65-F5344CB8AC3E}">
        <p14:creationId xmlns:p14="http://schemas.microsoft.com/office/powerpoint/2010/main" val="421377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55650" y="1277938"/>
            <a:ext cx="7553009" cy="2976010"/>
            <a:chOff x="755650" y="1277938"/>
            <a:chExt cx="7553009" cy="2976010"/>
          </a:xfrm>
        </p:grpSpPr>
        <p:sp>
          <p:nvSpPr>
            <p:cNvPr id="10" name="Rectangle 9"/>
            <p:cNvSpPr/>
            <p:nvPr/>
          </p:nvSpPr>
          <p:spPr>
            <a:xfrm>
              <a:off x="2447609" y="1277938"/>
              <a:ext cx="5861050" cy="16684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endParaRPr lang="en-GB" altLang="en-US" dirty="0">
                <a:solidFill>
                  <a:schemeClr val="tx1"/>
                </a:solidFill>
              </a:endParaRPr>
            </a:p>
          </p:txBody>
        </p:sp>
        <p:sp>
          <p:nvSpPr>
            <p:cNvPr id="8" name="Rectangle 7"/>
            <p:cNvSpPr/>
            <p:nvPr/>
          </p:nvSpPr>
          <p:spPr>
            <a:xfrm>
              <a:off x="755650" y="1277938"/>
              <a:ext cx="4866552" cy="29760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nSpc>
                  <a:spcPct val="120000"/>
                </a:lnSpc>
                <a:defRPr/>
              </a:pPr>
              <a:r>
                <a:rPr lang="en-GB" altLang="en-US" sz="2000" dirty="0">
                  <a:solidFill>
                    <a:schemeClr val="tx1"/>
                  </a:solidFill>
                </a:rPr>
                <a:t>When Jesus entered Jerusalem, crowds of people welcomed Him and waved palm branches as He passed by. Today, many churches make palm crosses out of palm leaves to remember His arrival in Jerusalem.</a:t>
              </a:r>
            </a:p>
          </p:txBody>
        </p:sp>
      </p:gr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t="8644" r="30357" b="8642"/>
          <a:stretch/>
        </p:blipFill>
        <p:spPr>
          <a:xfrm>
            <a:off x="4155540" y="523448"/>
            <a:ext cx="4988459" cy="6334552"/>
          </a:xfrm>
          <a:prstGeom prst="rect">
            <a:avLst/>
          </a:prstGeom>
        </p:spPr>
      </p:pic>
      <p:sp>
        <p:nvSpPr>
          <p:cNvPr id="11266" name="Title 20"/>
          <p:cNvSpPr>
            <a:spLocks noGrp="1"/>
          </p:cNvSpPr>
          <p:nvPr>
            <p:ph type="title"/>
          </p:nvPr>
        </p:nvSpPr>
        <p:spPr>
          <a:xfrm>
            <a:off x="457200" y="479425"/>
            <a:ext cx="8220075" cy="993775"/>
          </a:xfrm>
        </p:spPr>
        <p:txBody>
          <a:bodyPr/>
          <a:lstStyle/>
          <a:p>
            <a:pPr eaLnBrk="1" hangingPunct="1"/>
            <a:r>
              <a:rPr lang="en-GB" altLang="en-US" sz="3600"/>
              <a:t>Palm Branches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0664" y="765175"/>
            <a:ext cx="3141333" cy="5612940"/>
          </a:xfrm>
          <a:prstGeom prst="rect">
            <a:avLst/>
          </a:prstGeom>
        </p:spPr>
      </p:pic>
    </p:spTree>
    <p:extLst>
      <p:ext uri="{BB962C8B-B14F-4D97-AF65-F5344CB8AC3E}">
        <p14:creationId xmlns:p14="http://schemas.microsoft.com/office/powerpoint/2010/main" val="39185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01676" y="2986481"/>
            <a:ext cx="7686674" cy="3179427"/>
            <a:chOff x="701676" y="1311275"/>
            <a:chExt cx="7686674" cy="1522460"/>
          </a:xfrm>
        </p:grpSpPr>
        <p:sp>
          <p:nvSpPr>
            <p:cNvPr id="20" name="Rectangle 19"/>
            <p:cNvSpPr/>
            <p:nvPr/>
          </p:nvSpPr>
          <p:spPr>
            <a:xfrm>
              <a:off x="3920496" y="1311275"/>
              <a:ext cx="4467854" cy="152246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nSpc>
                  <a:spcPct val="120000"/>
                </a:lnSpc>
                <a:spcBef>
                  <a:spcPct val="0"/>
                </a:spcBef>
                <a:buFontTx/>
                <a:buNone/>
              </a:pPr>
              <a:endParaRPr lang="en-GB" altLang="en-US" dirty="0">
                <a:solidFill>
                  <a:schemeClr val="tx1"/>
                </a:solidFill>
              </a:endParaRPr>
            </a:p>
          </p:txBody>
        </p:sp>
        <p:sp>
          <p:nvSpPr>
            <p:cNvPr id="21" name="Rectangle 20"/>
            <p:cNvSpPr/>
            <p:nvPr/>
          </p:nvSpPr>
          <p:spPr>
            <a:xfrm>
              <a:off x="701676" y="1311275"/>
              <a:ext cx="3912269" cy="152246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nSpc>
                  <a:spcPct val="120000"/>
                </a:lnSpc>
                <a:spcBef>
                  <a:spcPct val="0"/>
                </a:spcBef>
                <a:buFontTx/>
                <a:buNone/>
              </a:pPr>
              <a:r>
                <a:rPr lang="en-GB" altLang="en-US" sz="2000" dirty="0">
                  <a:solidFill>
                    <a:schemeClr val="tx1"/>
                  </a:solidFill>
                </a:rPr>
                <a:t>Today, many people have their eggs delivered by the Easter bunny to celebrate Easter and the new life which it stands for.</a:t>
              </a:r>
            </a:p>
          </p:txBody>
        </p:sp>
      </p:grpSp>
      <p:grpSp>
        <p:nvGrpSpPr>
          <p:cNvPr id="3" name="Group 2"/>
          <p:cNvGrpSpPr/>
          <p:nvPr/>
        </p:nvGrpSpPr>
        <p:grpSpPr>
          <a:xfrm>
            <a:off x="701676" y="1311275"/>
            <a:ext cx="7686674" cy="1522460"/>
            <a:chOff x="701676" y="1311275"/>
            <a:chExt cx="7686674" cy="1522460"/>
          </a:xfrm>
        </p:grpSpPr>
        <p:sp>
          <p:nvSpPr>
            <p:cNvPr id="8" name="Rectangle 7"/>
            <p:cNvSpPr/>
            <p:nvPr/>
          </p:nvSpPr>
          <p:spPr>
            <a:xfrm>
              <a:off x="3920496" y="1311275"/>
              <a:ext cx="4467854" cy="152246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nSpc>
                  <a:spcPct val="120000"/>
                </a:lnSpc>
                <a:spcBef>
                  <a:spcPct val="0"/>
                </a:spcBef>
                <a:buFontTx/>
                <a:buNone/>
              </a:pPr>
              <a:endParaRPr lang="en-GB" altLang="en-US" dirty="0">
                <a:solidFill>
                  <a:schemeClr val="tx1"/>
                </a:solidFill>
              </a:endParaRPr>
            </a:p>
          </p:txBody>
        </p:sp>
        <p:sp>
          <p:nvSpPr>
            <p:cNvPr id="10" name="Rectangle 9"/>
            <p:cNvSpPr/>
            <p:nvPr/>
          </p:nvSpPr>
          <p:spPr>
            <a:xfrm>
              <a:off x="701676" y="1311275"/>
              <a:ext cx="4467854" cy="152246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nSpc>
                  <a:spcPct val="120000"/>
                </a:lnSpc>
                <a:spcBef>
                  <a:spcPct val="0"/>
                </a:spcBef>
                <a:buFontTx/>
                <a:buNone/>
              </a:pPr>
              <a:r>
                <a:rPr lang="en-GB" altLang="en-US" dirty="0">
                  <a:solidFill>
                    <a:schemeClr val="tx1"/>
                  </a:solidFill>
                </a:rPr>
                <a:t>Some people believe that rabbits and hares are a celebration of Easter because they symbolise new life in springtime.</a:t>
              </a:r>
            </a:p>
          </p:txBody>
        </p:sp>
      </p:grpSp>
      <p:sp>
        <p:nvSpPr>
          <p:cNvPr id="2" name="Oval 1"/>
          <p:cNvSpPr/>
          <p:nvPr/>
        </p:nvSpPr>
        <p:spPr>
          <a:xfrm>
            <a:off x="4477253" y="2072505"/>
            <a:ext cx="3911097" cy="3911097"/>
          </a:xfrm>
          <a:prstGeom prst="ellipse">
            <a:avLst/>
          </a:prstGeom>
          <a:solidFill>
            <a:srgbClr val="F1E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7836" y="1291284"/>
            <a:ext cx="3705020" cy="5239626"/>
          </a:xfrm>
          <a:prstGeom prst="rect">
            <a:avLst/>
          </a:prstGeom>
        </p:spPr>
      </p:pic>
      <p:sp>
        <p:nvSpPr>
          <p:cNvPr id="12290" name="Title 20"/>
          <p:cNvSpPr>
            <a:spLocks noGrp="1"/>
          </p:cNvSpPr>
          <p:nvPr>
            <p:ph type="title"/>
          </p:nvPr>
        </p:nvSpPr>
        <p:spPr>
          <a:xfrm>
            <a:off x="457200" y="479425"/>
            <a:ext cx="8220075" cy="993775"/>
          </a:xfrm>
        </p:spPr>
        <p:txBody>
          <a:bodyPr/>
          <a:lstStyle/>
          <a:p>
            <a:r>
              <a:rPr lang="en-GB" altLang="en-US" sz="3600" dirty="0"/>
              <a:t>Easter Bunny</a:t>
            </a:r>
          </a:p>
        </p:txBody>
      </p:sp>
    </p:spTree>
    <p:extLst>
      <p:ext uri="{BB962C8B-B14F-4D97-AF65-F5344CB8AC3E}">
        <p14:creationId xmlns:p14="http://schemas.microsoft.com/office/powerpoint/2010/main" val="261793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55650" y="2384123"/>
            <a:ext cx="3816350" cy="3816350"/>
          </a:xfrm>
          <a:prstGeom prst="ellipse">
            <a:avLst/>
          </a:prstGeom>
          <a:solidFill>
            <a:srgbClr val="F1E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4" name="Title 20"/>
          <p:cNvSpPr>
            <a:spLocks noGrp="1"/>
          </p:cNvSpPr>
          <p:nvPr>
            <p:ph type="title"/>
          </p:nvPr>
        </p:nvSpPr>
        <p:spPr>
          <a:xfrm>
            <a:off x="457200" y="479425"/>
            <a:ext cx="8220075" cy="993775"/>
          </a:xfrm>
        </p:spPr>
        <p:txBody>
          <a:bodyPr/>
          <a:lstStyle/>
          <a:p>
            <a:pPr eaLnBrk="1" hangingPunct="1"/>
            <a:r>
              <a:rPr lang="en-GB" altLang="en-US" sz="3600" dirty="0"/>
              <a:t>Chicks</a:t>
            </a:r>
          </a:p>
        </p:txBody>
      </p:sp>
      <p:sp>
        <p:nvSpPr>
          <p:cNvPr id="7" name="Rectangle 6"/>
          <p:cNvSpPr/>
          <p:nvPr/>
        </p:nvSpPr>
        <p:spPr>
          <a:xfrm>
            <a:off x="755650" y="1311275"/>
            <a:ext cx="7632700" cy="825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en-GB" altLang="en-US" dirty="0">
                <a:solidFill>
                  <a:schemeClr val="tx1"/>
                </a:solidFill>
              </a:rPr>
              <a:t>Similar to bunnies, chicks hatching are said to symbolize new life.</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8482"/>
          <a:stretch/>
        </p:blipFill>
        <p:spPr>
          <a:xfrm flipH="1">
            <a:off x="6200015" y="1988192"/>
            <a:ext cx="2931416" cy="404830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60982">
            <a:off x="1122421" y="3208198"/>
            <a:ext cx="4650809" cy="3014446"/>
          </a:xfrm>
          <a:prstGeom prst="rect">
            <a:avLst/>
          </a:prstGeom>
        </p:spPr>
      </p:pic>
    </p:spTree>
    <p:extLst>
      <p:ext uri="{BB962C8B-B14F-4D97-AF65-F5344CB8AC3E}">
        <p14:creationId xmlns:p14="http://schemas.microsoft.com/office/powerpoint/2010/main" val="243102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eaLnBrk="1" hangingPunct="1"/>
            <a:r>
              <a:rPr lang="en-GB" altLang="en-US" sz="3600"/>
              <a:t>Hot Cross Buns</a:t>
            </a:r>
          </a:p>
        </p:txBody>
      </p:sp>
      <p:sp>
        <p:nvSpPr>
          <p:cNvPr id="7" name="Rectangle 6"/>
          <p:cNvSpPr/>
          <p:nvPr/>
        </p:nvSpPr>
        <p:spPr>
          <a:xfrm>
            <a:off x="755650" y="1473200"/>
            <a:ext cx="7632700" cy="10541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t" anchorCtr="0"/>
          <a:lstStyle/>
          <a:p>
            <a:pPr>
              <a:defRPr/>
            </a:pPr>
            <a:r>
              <a:rPr lang="en-GB" altLang="en-US" dirty="0">
                <a:solidFill>
                  <a:schemeClr val="tx1"/>
                </a:solidFill>
              </a:rPr>
              <a:t>Tasty, sweet bread rolls, baked with raisins and spices, are commonly eaten during Holy Week. They are marked with a cross to symbolise the crucifixion of Jesus.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8700" y="2373830"/>
            <a:ext cx="4697231" cy="3852405"/>
          </a:xfrm>
          <a:prstGeom prst="rect">
            <a:avLst/>
          </a:prstGeom>
        </p:spPr>
      </p:pic>
    </p:spTree>
    <p:extLst>
      <p:ext uri="{BB962C8B-B14F-4D97-AF65-F5344CB8AC3E}">
        <p14:creationId xmlns:p14="http://schemas.microsoft.com/office/powerpoint/2010/main" val="182089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55650" y="2694065"/>
            <a:ext cx="3954651" cy="3954651"/>
          </a:xfrm>
          <a:prstGeom prst="ellipse">
            <a:avLst/>
          </a:prstGeom>
          <a:solidFill>
            <a:srgbClr val="F1E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2" name="Title 20"/>
          <p:cNvSpPr>
            <a:spLocks noGrp="1"/>
          </p:cNvSpPr>
          <p:nvPr>
            <p:ph type="title"/>
          </p:nvPr>
        </p:nvSpPr>
        <p:spPr>
          <a:xfrm>
            <a:off x="457200" y="479425"/>
            <a:ext cx="8220075" cy="993775"/>
          </a:xfrm>
        </p:spPr>
        <p:txBody>
          <a:bodyPr/>
          <a:lstStyle/>
          <a:p>
            <a:pPr eaLnBrk="1" hangingPunct="1"/>
            <a:r>
              <a:rPr lang="en-GB" altLang="en-US" sz="3600"/>
              <a:t>Flowers</a:t>
            </a:r>
          </a:p>
        </p:txBody>
      </p:sp>
      <p:sp>
        <p:nvSpPr>
          <p:cNvPr id="5" name="Rectangle 4"/>
          <p:cNvSpPr/>
          <p:nvPr/>
        </p:nvSpPr>
        <p:spPr>
          <a:xfrm>
            <a:off x="701676" y="1311275"/>
            <a:ext cx="7346856" cy="12780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spcBef>
                <a:spcPct val="0"/>
              </a:spcBef>
              <a:spcAft>
                <a:spcPts val="800"/>
              </a:spcAft>
              <a:buFontTx/>
              <a:buNone/>
            </a:pPr>
            <a:r>
              <a:rPr lang="en-GB" altLang="en-US" sz="1700" dirty="0">
                <a:solidFill>
                  <a:schemeClr val="tx1"/>
                </a:solidFill>
              </a:rPr>
              <a:t>Easter lilies have white blossoms which represent the purity of Jesus. </a:t>
            </a:r>
          </a:p>
          <a:p>
            <a:pPr>
              <a:lnSpc>
                <a:spcPct val="120000"/>
              </a:lnSpc>
              <a:spcBef>
                <a:spcPct val="0"/>
              </a:spcBef>
              <a:spcAft>
                <a:spcPts val="800"/>
              </a:spcAft>
              <a:buFontTx/>
              <a:buNone/>
            </a:pPr>
            <a:r>
              <a:rPr lang="en-GB" altLang="en-US" sz="1700" dirty="0">
                <a:solidFill>
                  <a:schemeClr val="tx1"/>
                </a:solidFill>
              </a:rPr>
              <a:t>Lilies and tulips bloom in spring; a beautiful display of new life. </a:t>
            </a:r>
            <a:br>
              <a:rPr lang="en-GB" altLang="en-US" sz="1700" dirty="0">
                <a:solidFill>
                  <a:schemeClr val="tx1"/>
                </a:solidFill>
              </a:rPr>
            </a:br>
            <a:r>
              <a:rPr lang="en-GB" altLang="en-US" sz="1700" dirty="0">
                <a:solidFill>
                  <a:schemeClr val="tx1"/>
                </a:solidFill>
              </a:rPr>
              <a:t>They are often used in flower arrangements in churches during </a:t>
            </a:r>
            <a:r>
              <a:rPr lang="en-GB" altLang="en-US" sz="1700" dirty="0">
                <a:solidFill>
                  <a:schemeClr val="tx1"/>
                </a:solidFill>
                <a:latin typeface="Sassoon Infant Rg" panose="02000503030000020003" pitchFamily="50" charset="0"/>
              </a:rPr>
              <a:t>Holy Week.</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r="24620" b="4703"/>
          <a:stretch/>
        </p:blipFill>
        <p:spPr>
          <a:xfrm>
            <a:off x="4653481" y="1887038"/>
            <a:ext cx="4490519" cy="4970961"/>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b="16651"/>
          <a:stretch/>
        </p:blipFill>
        <p:spPr>
          <a:xfrm>
            <a:off x="339278" y="2694066"/>
            <a:ext cx="4676602" cy="4163934"/>
          </a:xfrm>
          <a:prstGeom prst="rect">
            <a:avLst/>
          </a:prstGeom>
        </p:spPr>
      </p:pic>
    </p:spTree>
    <p:extLst>
      <p:ext uri="{BB962C8B-B14F-4D97-AF65-F5344CB8AC3E}">
        <p14:creationId xmlns:p14="http://schemas.microsoft.com/office/powerpoint/2010/main" val="315642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910499" y="2750776"/>
            <a:ext cx="3477851" cy="3477851"/>
          </a:xfrm>
          <a:prstGeom prst="ellipse">
            <a:avLst/>
          </a:prstGeom>
          <a:solidFill>
            <a:srgbClr val="F1E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86" name="Title 20"/>
          <p:cNvSpPr>
            <a:spLocks noGrp="1"/>
          </p:cNvSpPr>
          <p:nvPr>
            <p:ph type="title"/>
          </p:nvPr>
        </p:nvSpPr>
        <p:spPr>
          <a:xfrm>
            <a:off x="457200" y="479425"/>
            <a:ext cx="8220075" cy="993775"/>
          </a:xfrm>
        </p:spPr>
        <p:txBody>
          <a:bodyPr/>
          <a:lstStyle/>
          <a:p>
            <a:pPr eaLnBrk="1" hangingPunct="1"/>
            <a:r>
              <a:rPr lang="en-GB" altLang="en-US" sz="3600"/>
              <a:t>Easter Eggs</a:t>
            </a:r>
          </a:p>
        </p:txBody>
      </p:sp>
      <p:sp>
        <p:nvSpPr>
          <p:cNvPr id="16387" name="Rectangle 4"/>
          <p:cNvSpPr>
            <a:spLocks noChangeArrowheads="1"/>
          </p:cNvSpPr>
          <p:nvPr/>
        </p:nvSpPr>
        <p:spPr bwMode="auto">
          <a:xfrm>
            <a:off x="755650" y="1374775"/>
            <a:ext cx="7632700" cy="1189914"/>
          </a:xfrm>
          <a:prstGeom prst="rect">
            <a:avLst/>
          </a:prstGeom>
          <a:solidFill>
            <a:srgbClr val="FAF4D6"/>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20000"/>
              </a:lnSpc>
              <a:spcBef>
                <a:spcPct val="0"/>
              </a:spcBef>
              <a:buFontTx/>
              <a:buNone/>
            </a:pPr>
            <a:r>
              <a:rPr lang="en-GB" altLang="en-US" dirty="0">
                <a:solidFill>
                  <a:schemeClr val="tx1"/>
                </a:solidFill>
              </a:rPr>
              <a:t>Traditionally, Easter eggs are painted chicken’s eggs. Eggs also symbolize new life because of chicks growing inside them. This links to when Jesus emerged from the tomb and came back to life.</a:t>
            </a:r>
          </a:p>
        </p:txBody>
      </p:sp>
      <p:sp>
        <p:nvSpPr>
          <p:cNvPr id="8" name="Rectangle 4"/>
          <p:cNvSpPr>
            <a:spLocks noChangeArrowheads="1"/>
          </p:cNvSpPr>
          <p:nvPr/>
        </p:nvSpPr>
        <p:spPr bwMode="auto">
          <a:xfrm>
            <a:off x="787400" y="2980453"/>
            <a:ext cx="5492750" cy="180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dirty="0">
                <a:solidFill>
                  <a:schemeClr val="tx1"/>
                </a:solidFill>
              </a:rPr>
              <a:t>Easter eggs today are often made of delicious chocolate and filled with toys and candy!</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Some countries still have finely</a:t>
            </a:r>
            <a:br>
              <a:rPr lang="en-GB" altLang="en-US" dirty="0">
                <a:solidFill>
                  <a:schemeClr val="tx1"/>
                </a:solidFill>
              </a:rPr>
            </a:br>
            <a:r>
              <a:rPr lang="en-GB" altLang="en-US" dirty="0">
                <a:solidFill>
                  <a:schemeClr val="tx1"/>
                </a:solidFill>
              </a:rPr>
              <a:t>painted eggs, like these beautiful</a:t>
            </a:r>
            <a:br>
              <a:rPr lang="en-GB" altLang="en-US" dirty="0">
                <a:solidFill>
                  <a:schemeClr val="tx1"/>
                </a:solidFill>
              </a:rPr>
            </a:br>
            <a:r>
              <a:rPr lang="en-GB" altLang="en-US" dirty="0">
                <a:solidFill>
                  <a:schemeClr val="tx1"/>
                </a:solidFill>
              </a:rPr>
              <a:t>examples in Romania. </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7237" y="2980453"/>
            <a:ext cx="3930650" cy="3175872"/>
          </a:xfrm>
          <a:prstGeom prst="rect">
            <a:avLst/>
          </a:prstGeom>
        </p:spPr>
      </p:pic>
    </p:spTree>
    <p:extLst>
      <p:ext uri="{BB962C8B-B14F-4D97-AF65-F5344CB8AC3E}">
        <p14:creationId xmlns:p14="http://schemas.microsoft.com/office/powerpoint/2010/main" val="395124130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854539AC-FA50-40BB-9D8D-A753FBF5E510}" vid="{8DACF810-3772-463E-B189-732B086EE0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us2-re-20-easter-symbols-powerpoint</Template>
  <TotalTime>48</TotalTime>
  <Words>368</Words>
  <Application>Microsoft Office PowerPoint</Application>
  <PresentationFormat>On-screen Show (4:3)</PresentationFormat>
  <Paragraphs>29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Twinkl</vt:lpstr>
      <vt:lpstr>Arial</vt:lpstr>
      <vt:lpstr>Sassoon Infant Rg</vt:lpstr>
      <vt:lpstr>Office Theme</vt:lpstr>
      <vt:lpstr>PowerPoint Presentation</vt:lpstr>
      <vt:lpstr>What Is Easter?</vt:lpstr>
      <vt:lpstr>Cross</vt:lpstr>
      <vt:lpstr>Palm Branches</vt:lpstr>
      <vt:lpstr>Easter Bunny</vt:lpstr>
      <vt:lpstr>Chicks</vt:lpstr>
      <vt:lpstr>Hot Cross Buns</vt:lpstr>
      <vt:lpstr>Flowers</vt:lpstr>
      <vt:lpstr>Easter Eggs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Thomas Becker</dc:creator>
  <cp:lastModifiedBy>Sam</cp:lastModifiedBy>
  <cp:revision>31</cp:revision>
  <dcterms:created xsi:type="dcterms:W3CDTF">2019-04-02T08:43:20Z</dcterms:created>
  <dcterms:modified xsi:type="dcterms:W3CDTF">2021-02-21T15:15:04Z</dcterms:modified>
</cp:coreProperties>
</file>